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64" r:id="rId5"/>
    <p:sldId id="261" r:id="rId6"/>
    <p:sldId id="262" r:id="rId7"/>
    <p:sldId id="263" r:id="rId8"/>
    <p:sldId id="258" r:id="rId9"/>
    <p:sldId id="259" r:id="rId10"/>
    <p:sldId id="260" r:id="rId11"/>
    <p:sldId id="271" r:id="rId12"/>
    <p:sldId id="266" r:id="rId13"/>
    <p:sldId id="272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3BFC5-1092-C845-AD38-9B058AA46AE4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DDE8F-E614-2D41-8586-C4F6E19E8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1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7037"/>
            <a:ext cx="2971800" cy="45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7314A01-29D6-894B-B384-90D1AF493F55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7037"/>
            <a:ext cx="2971800" cy="45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1755393-817F-F34D-B9E0-0FED131CC49D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7037"/>
            <a:ext cx="2971800" cy="45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AA79421-63BF-8145-A5C4-7710C52C8910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8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6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9A37-9D4E-2F49-B399-FD9720116FE5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42AD5-7253-DA40-9408-E5E36F3A3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0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excel.com/" TargetMode="External"/><Relationship Id="rId2" Type="http://schemas.openxmlformats.org/officeDocument/2006/relationships/hyperlink" Target="http://www.excel-eas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contextures/videos" TargetMode="External"/><Relationship Id="rId5" Type="http://schemas.openxmlformats.org/officeDocument/2006/relationships/hyperlink" Target="http://excelribbon.tips.net/" TargetMode="External"/><Relationship Id="rId4" Type="http://schemas.openxmlformats.org/officeDocument/2006/relationships/hyperlink" Target="http://excelexposure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google+sheets+tutori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128"/>
            <a:ext cx="7772400" cy="31743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>
                <a:solidFill>
                  <a:srgbClr val="92D050"/>
                </a:solidFill>
              </a:rPr>
              <a:t>INTRO</a:t>
            </a:r>
            <a:br>
              <a:rPr lang="en-US" sz="6000" b="1" dirty="0">
                <a:solidFill>
                  <a:srgbClr val="92D050"/>
                </a:solidFill>
              </a:rPr>
            </a:br>
            <a:r>
              <a:rPr lang="en-US" sz="6000" b="1" dirty="0">
                <a:solidFill>
                  <a:srgbClr val="92D050"/>
                </a:solidFill>
              </a:rPr>
              <a:t>MICROSOFT EXCEL</a:t>
            </a:r>
            <a:br>
              <a:rPr lang="en-US" sz="6000" b="1" dirty="0">
                <a:solidFill>
                  <a:srgbClr val="92D050"/>
                </a:solidFill>
              </a:rPr>
            </a:br>
            <a:r>
              <a:rPr lang="en-US" sz="6000" b="1" dirty="0">
                <a:solidFill>
                  <a:srgbClr val="92D050"/>
                </a:solidFill>
              </a:rPr>
              <a:t>&amp; GOOGLE SHEETS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1"/>
            <a:ext cx="77724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Eastern Monroe Public Library</a:t>
            </a:r>
          </a:p>
          <a:p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Skills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700" dirty="0"/>
              <a:t>Not covered in this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025"/>
            <a:ext cx="3994727" cy="2528455"/>
          </a:xfrm>
        </p:spPr>
        <p:txBody>
          <a:bodyPr/>
          <a:lstStyle/>
          <a:p>
            <a:r>
              <a:rPr lang="en-US" dirty="0"/>
              <a:t>Complex formulas</a:t>
            </a:r>
          </a:p>
          <a:p>
            <a:r>
              <a:rPr lang="en-US" dirty="0"/>
              <a:t>Charts and Graphs </a:t>
            </a:r>
          </a:p>
          <a:p>
            <a:r>
              <a:rPr lang="en-US" dirty="0"/>
              <a:t>Pivot tables</a:t>
            </a:r>
          </a:p>
          <a:p>
            <a:r>
              <a:rPr lang="en-US" dirty="0"/>
              <a:t>Statistical analysis</a:t>
            </a:r>
          </a:p>
        </p:txBody>
      </p:sp>
      <p:pic>
        <p:nvPicPr>
          <p:cNvPr id="2050" name="Picture 2" descr="http://archsmarter.com/wp-content/uploads/Excel_pivottable_table-and-cha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1927" y="1600200"/>
            <a:ext cx="4462613" cy="2828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65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6B835A-BE65-4BB0-B0E5-5C540D651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2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Free Excel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8182"/>
            <a:ext cx="8229600" cy="4047981"/>
          </a:xfrm>
        </p:spPr>
        <p:txBody>
          <a:bodyPr/>
          <a:lstStyle/>
          <a:p>
            <a:r>
              <a:rPr lang="en-US" dirty="0"/>
              <a:t>Excel Easy: </a:t>
            </a:r>
            <a:r>
              <a:rPr lang="en-US" dirty="0">
                <a:hlinkClick r:id="rId2"/>
              </a:rPr>
              <a:t>http://www.excel-easy.com/</a:t>
            </a:r>
            <a:endParaRPr lang="en-US" dirty="0"/>
          </a:p>
          <a:p>
            <a:r>
              <a:rPr lang="en-US" dirty="0"/>
              <a:t>Mr. Excel: </a:t>
            </a:r>
            <a:r>
              <a:rPr lang="en-US" dirty="0">
                <a:hlinkClick r:id="rId3"/>
              </a:rPr>
              <a:t>http://www.mrexcel.com/</a:t>
            </a:r>
            <a:endParaRPr lang="en-US" dirty="0"/>
          </a:p>
          <a:p>
            <a:r>
              <a:rPr lang="en-US" dirty="0"/>
              <a:t>Excel Exposure: </a:t>
            </a:r>
            <a:r>
              <a:rPr lang="en-US" dirty="0">
                <a:hlinkClick r:id="rId4"/>
              </a:rPr>
              <a:t>http://excelexposure.com/</a:t>
            </a:r>
            <a:endParaRPr lang="en-US" dirty="0"/>
          </a:p>
          <a:p>
            <a:r>
              <a:rPr lang="en-US" dirty="0"/>
              <a:t>Excel Tips: </a:t>
            </a:r>
            <a:r>
              <a:rPr lang="en-US" dirty="0">
                <a:hlinkClick r:id="rId5"/>
              </a:rPr>
              <a:t>http://excelribbon.tips.net/</a:t>
            </a:r>
            <a:endParaRPr lang="en-US" dirty="0"/>
          </a:p>
          <a:p>
            <a:r>
              <a:rPr lang="en-US" dirty="0"/>
              <a:t>YouTube Channel of Excel tutorial videos:</a:t>
            </a:r>
          </a:p>
          <a:p>
            <a:pPr lvl="1">
              <a:buNone/>
            </a:pPr>
            <a:r>
              <a:rPr lang="en-US" dirty="0">
                <a:hlinkClick r:id="rId6"/>
              </a:rPr>
              <a:t>https://www.youtube.com/user/contextures/videos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0721-52D7-49FD-B878-BFEBABFF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Google Sheets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69B8-19EA-434D-8C35-6B65BD52A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https://www.youtube.com/results?search_query=google+sheets+tutorial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7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2183" y="212435"/>
            <a:ext cx="6742544" cy="127461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If you get stuck…</a:t>
            </a:r>
            <a:br>
              <a:rPr lang="en-US" sz="3600" dirty="0"/>
            </a:br>
            <a:r>
              <a:rPr lang="en-US" sz="3600" i="1" dirty="0"/>
              <a:t>Just Ask Professor Google!</a:t>
            </a:r>
          </a:p>
        </p:txBody>
      </p:sp>
      <p:pic>
        <p:nvPicPr>
          <p:cNvPr id="31746" name="Picture 2" descr="http://api.ning.com/files/M7-ZTbQuBuw5bKm8-2cviC3BeoOJ4GmBlAYh8KdtkJp55BCktrQvyqKxPSbPcqkAS-6jj6U35lcQe1ngWlc7Kfqgfo6GWVNN/google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62" r="862"/>
          <a:stretch>
            <a:fillRect/>
          </a:stretch>
        </p:blipFill>
        <p:spPr bwMode="auto">
          <a:xfrm>
            <a:off x="2336799" y="2235200"/>
            <a:ext cx="4135967" cy="310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434" y="5492317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/>
              <a:t>Let’s Get Started!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EE4A44E-4F5E-48F9-AD26-B61C15443D2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000" r="10000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Excel: #1 Spreadsheet Program</a:t>
            </a:r>
          </a:p>
        </p:txBody>
      </p:sp>
      <p:pic>
        <p:nvPicPr>
          <p:cNvPr id="5" name="Picture 4" descr="excel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24" y="1587576"/>
            <a:ext cx="6865440" cy="456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6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use Spreadsheets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90041"/>
            <a:ext cx="8229600" cy="4336122"/>
          </a:xfrm>
        </p:spPr>
        <p:txBody>
          <a:bodyPr/>
          <a:lstStyle/>
          <a:p>
            <a:r>
              <a:rPr lang="en-US" dirty="0"/>
              <a:t>Create organized lists with large amounts of data</a:t>
            </a:r>
          </a:p>
          <a:p>
            <a:r>
              <a:rPr lang="en-US" dirty="0"/>
              <a:t>Sort text data</a:t>
            </a:r>
          </a:p>
          <a:p>
            <a:r>
              <a:rPr lang="en-US" dirty="0"/>
              <a:t>Calculate numeric data</a:t>
            </a:r>
          </a:p>
          <a:p>
            <a:r>
              <a:rPr lang="en-US" dirty="0"/>
              <a:t>Perform “what-if” calculations without changing the underlying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5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76145" cy="71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709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8300"/>
            <a:ext cx="8229600" cy="900113"/>
          </a:xfrm>
        </p:spPr>
        <p:txBody>
          <a:bodyPr/>
          <a:lstStyle/>
          <a:p>
            <a:pPr eaLnBrk="1" hangingPunct="1"/>
            <a:r>
              <a:rPr lang="en-US" sz="4100">
                <a:latin typeface="Arial" charset="0"/>
                <a:ea typeface="ＭＳ Ｐゴシック" charset="0"/>
              </a:rPr>
              <a:t>Excel Basics</a:t>
            </a:r>
          </a:p>
        </p:txBody>
      </p:sp>
      <p:sp>
        <p:nvSpPr>
          <p:cNvPr id="45059" name="TextBox 7"/>
          <p:cNvSpPr txBox="1">
            <a:spLocks noChangeArrowheads="1"/>
          </p:cNvSpPr>
          <p:nvPr/>
        </p:nvSpPr>
        <p:spPr bwMode="auto">
          <a:xfrm>
            <a:off x="762000" y="2209800"/>
            <a:ext cx="335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This is a </a:t>
            </a:r>
            <a:r>
              <a:rPr lang="en-US" sz="2400" b="1"/>
              <a:t>row</a:t>
            </a:r>
            <a:r>
              <a:rPr lang="en-US" sz="2400"/>
              <a:t>.  </a:t>
            </a:r>
          </a:p>
          <a:p>
            <a:pPr eaLnBrk="1" hangingPunct="1"/>
            <a:r>
              <a:rPr lang="en-US" sz="2400"/>
              <a:t>Rows are represented by </a:t>
            </a:r>
            <a:r>
              <a:rPr lang="en-US" sz="2400" b="1"/>
              <a:t>numbers</a:t>
            </a:r>
            <a:r>
              <a:rPr lang="en-US" sz="2400"/>
              <a:t> along the side of the sheet.</a:t>
            </a:r>
          </a:p>
        </p:txBody>
      </p:sp>
      <p:sp>
        <p:nvSpPr>
          <p:cNvPr id="45060" name="TextBox 8"/>
          <p:cNvSpPr txBox="1">
            <a:spLocks noChangeArrowheads="1"/>
          </p:cNvSpPr>
          <p:nvPr/>
        </p:nvSpPr>
        <p:spPr bwMode="auto">
          <a:xfrm>
            <a:off x="762000" y="4191000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This is a </a:t>
            </a:r>
            <a:r>
              <a:rPr lang="en-US" sz="2400" b="1"/>
              <a:t>column</a:t>
            </a:r>
            <a:r>
              <a:rPr lang="en-US" sz="2400"/>
              <a:t>.  </a:t>
            </a:r>
          </a:p>
          <a:p>
            <a:pPr eaLnBrk="1" hangingPunct="1"/>
            <a:r>
              <a:rPr lang="en-US" sz="2400"/>
              <a:t>Columns are represented by </a:t>
            </a:r>
            <a:r>
              <a:rPr lang="en-US" sz="2400" b="1"/>
              <a:t>letters</a:t>
            </a:r>
            <a:r>
              <a:rPr lang="en-US" sz="2400"/>
              <a:t> across the top of the sheet.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09600" y="1143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Excel spreadsheets organize information (text and numbers) by rows and columns:</a:t>
            </a:r>
          </a:p>
        </p:txBody>
      </p:sp>
      <p:pic>
        <p:nvPicPr>
          <p:cNvPr id="45062" name="Picture 13" descr="Exce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71688"/>
            <a:ext cx="350520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14" descr="Exce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11064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810000" y="3429000"/>
            <a:ext cx="609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5400000" flipV="1">
            <a:off x="5562600" y="4114800"/>
            <a:ext cx="609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77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8300"/>
            <a:ext cx="8229600" cy="900113"/>
          </a:xfrm>
        </p:spPr>
        <p:txBody>
          <a:bodyPr/>
          <a:lstStyle/>
          <a:p>
            <a:pPr eaLnBrk="1" hangingPunct="1"/>
            <a:r>
              <a:rPr lang="en-US" sz="4100">
                <a:latin typeface="Arial" charset="0"/>
                <a:ea typeface="ＭＳ Ｐゴシック" charset="0"/>
              </a:rPr>
              <a:t>Excel Basics</a:t>
            </a:r>
          </a:p>
        </p:txBody>
      </p:sp>
      <p:sp>
        <p:nvSpPr>
          <p:cNvPr id="6147" name="TextBox 9"/>
          <p:cNvSpPr txBox="1">
            <a:spLocks noChangeArrowheads="1"/>
          </p:cNvSpPr>
          <p:nvPr/>
        </p:nvSpPr>
        <p:spPr bwMode="auto">
          <a:xfrm>
            <a:off x="457200" y="1785938"/>
            <a:ext cx="38862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A </a:t>
            </a:r>
            <a:r>
              <a:rPr lang="en-US" sz="2400" b="1"/>
              <a:t>cell</a:t>
            </a:r>
            <a:r>
              <a:rPr lang="en-US" sz="2400"/>
              <a:t> is the intersection between a column and a row. 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Each cell is named for the column letter and row number that intersect to make it.</a:t>
            </a:r>
          </a:p>
          <a:p>
            <a:pPr eaLnBrk="1" hangingPunct="1"/>
            <a:endParaRPr lang="en-US"/>
          </a:p>
        </p:txBody>
      </p:sp>
      <p:pic>
        <p:nvPicPr>
          <p:cNvPr id="6148" name="Picture 9" descr="Excel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4147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75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93038" cy="6778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100">
                <a:latin typeface="Arial" charset="0"/>
                <a:ea typeface="ＭＳ Ｐゴシック" charset="0"/>
              </a:rPr>
              <a:t>Data Entry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914400"/>
            <a:ext cx="8229600" cy="304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There are </a:t>
            </a:r>
            <a:r>
              <a:rPr lang="en-US" sz="2400" b="1" u="sng">
                <a:latin typeface="Arial" charset="0"/>
                <a:ea typeface="ＭＳ Ｐゴシック" charset="0"/>
              </a:rPr>
              <a:t>two</a:t>
            </a:r>
            <a:r>
              <a:rPr lang="en-US" sz="2400" b="1">
                <a:latin typeface="Arial" charset="0"/>
                <a:ea typeface="ＭＳ Ｐゴシック" charset="0"/>
              </a:rPr>
              <a:t> ways to enter information into a cell:</a:t>
            </a: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609600" y="1693863"/>
            <a:ext cx="39624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/>
              <a:t>1. Type directly into the cell.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/>
              <a:t>Click on a cell, and type in the data (numbers or text) and press Enter.</a:t>
            </a:r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533400" y="4114800"/>
            <a:ext cx="40386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/>
              <a:t>2. Type into the formula bar.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/>
              <a:t>Click on a cell, and then click in the formula bar (the space next to the      ).  Now type the data into the bar and press Enter</a:t>
            </a:r>
            <a:r>
              <a:rPr lang="en-US" sz="2400" b="1"/>
              <a:t>.</a:t>
            </a:r>
            <a:endParaRPr lang="en-US" sz="2400"/>
          </a:p>
        </p:txBody>
      </p:sp>
      <p:pic>
        <p:nvPicPr>
          <p:cNvPr id="49158" name="Picture 10" descr="Excel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28956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11" descr="Excel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28956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Line 13"/>
          <p:cNvSpPr>
            <a:spLocks noChangeShapeType="1"/>
          </p:cNvSpPr>
          <p:nvPr/>
        </p:nvSpPr>
        <p:spPr bwMode="auto">
          <a:xfrm flipH="1" flipV="1">
            <a:off x="5715000" y="3200400"/>
            <a:ext cx="457200" cy="2286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1" name="Line 14"/>
          <p:cNvSpPr>
            <a:spLocks noChangeShapeType="1"/>
          </p:cNvSpPr>
          <p:nvPr/>
        </p:nvSpPr>
        <p:spPr bwMode="auto">
          <a:xfrm flipV="1">
            <a:off x="6781800" y="5334000"/>
            <a:ext cx="76200" cy="4572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491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1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60" grpId="0" animBg="1"/>
      <p:bldP spid="491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Workbook – An Excel File</a:t>
            </a:r>
          </a:p>
          <a:p>
            <a:r>
              <a:rPr lang="en-US" dirty="0"/>
              <a:t>Sheet – One page of an Excel file</a:t>
            </a:r>
          </a:p>
          <a:p>
            <a:r>
              <a:rPr lang="en-US" dirty="0"/>
              <a:t>Cell – one box within a sheet – every cell has both a column and row number: A1, A2, etc.</a:t>
            </a:r>
          </a:p>
          <a:p>
            <a:r>
              <a:rPr lang="en-US" dirty="0"/>
              <a:t>Formula bar – where data and/or formulas may be entered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7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Entering Data</a:t>
            </a:r>
          </a:p>
          <a:p>
            <a:r>
              <a:rPr lang="en-US" dirty="0"/>
              <a:t>Sorting Data</a:t>
            </a:r>
          </a:p>
          <a:p>
            <a:r>
              <a:rPr lang="en-US" dirty="0"/>
              <a:t>Formatting</a:t>
            </a:r>
          </a:p>
          <a:p>
            <a:r>
              <a:rPr lang="en-US" dirty="0" err="1"/>
              <a:t>Autofill</a:t>
            </a:r>
            <a:endParaRPr lang="en-US" dirty="0"/>
          </a:p>
          <a:p>
            <a:r>
              <a:rPr lang="en-US" dirty="0" err="1"/>
              <a:t>Autosum</a:t>
            </a:r>
            <a:endParaRPr lang="en-US" dirty="0"/>
          </a:p>
          <a:p>
            <a:r>
              <a:rPr lang="en-US" dirty="0"/>
              <a:t>Inserting new rows and columns</a:t>
            </a:r>
          </a:p>
          <a:p>
            <a:r>
              <a:rPr lang="en-US" dirty="0"/>
              <a:t>Simple formulas</a:t>
            </a:r>
          </a:p>
          <a:p>
            <a:r>
              <a:rPr lang="en-US" dirty="0"/>
              <a:t>Saving and copying spreadsheet</a:t>
            </a:r>
          </a:p>
        </p:txBody>
      </p:sp>
    </p:spTree>
    <p:extLst>
      <p:ext uri="{BB962C8B-B14F-4D97-AF65-F5344CB8AC3E}">
        <p14:creationId xmlns:p14="http://schemas.microsoft.com/office/powerpoint/2010/main" val="164814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403</Words>
  <Application>Microsoft Office PowerPoint</Application>
  <PresentationFormat>On-screen Show (4:3)</PresentationFormat>
  <Paragraphs>58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Office Theme</vt:lpstr>
      <vt:lpstr>INTRO MICROSOFT EXCEL &amp; GOOGLE SHEETS</vt:lpstr>
      <vt:lpstr>Excel: #1 Spreadsheet Program</vt:lpstr>
      <vt:lpstr>Why we use Spreadsheets</vt:lpstr>
      <vt:lpstr>PowerPoint Presentation</vt:lpstr>
      <vt:lpstr>Excel Basics</vt:lpstr>
      <vt:lpstr>Excel Basics</vt:lpstr>
      <vt:lpstr>Data Entry</vt:lpstr>
      <vt:lpstr>Excel Vocabulary</vt:lpstr>
      <vt:lpstr>Basic Skills</vt:lpstr>
      <vt:lpstr>Advanced Skills (Not covered in this class)</vt:lpstr>
      <vt:lpstr>PowerPoint Presentation</vt:lpstr>
      <vt:lpstr>Additional Free Excel Training</vt:lpstr>
      <vt:lpstr>Additional Google Sheets Training</vt:lpstr>
      <vt:lpstr>If you get stuck… Just Ask Professor Google!</vt:lpstr>
      <vt:lpstr>Let’s Get Started!</vt:lpstr>
    </vt:vector>
  </TitlesOfParts>
  <Company>New 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Running with MICROSOFT EXCEL</dc:title>
  <dc:creator>NYU Langone Medical Center</dc:creator>
  <cp:lastModifiedBy>Susan Lyons</cp:lastModifiedBy>
  <cp:revision>19</cp:revision>
  <dcterms:created xsi:type="dcterms:W3CDTF">2016-02-03T00:27:31Z</dcterms:created>
  <dcterms:modified xsi:type="dcterms:W3CDTF">2022-10-13T16:03:14Z</dcterms:modified>
</cp:coreProperties>
</file>